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5838337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</a:t>
            </a:r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</a:rPr>
              <a:t>Криминологические основы уголовного права</a:t>
            </a:r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уголовного и уголовно-исполнительного права</a:t>
            </a:r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757" y="4862773"/>
            <a:ext cx="1359809" cy="16997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изучение проблемных и дискуссионных вопросов уголовного права с точки зрения теории криминализации и социальной обусловленности уголовного закона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6686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764635"/>
            <a:ext cx="7886700" cy="4656215"/>
          </a:xfrm>
        </p:spPr>
        <p:txBody>
          <a:bodyPr>
            <a:normAutofit fontScale="77500" lnSpcReduction="20000"/>
          </a:bodyPr>
          <a:lstStyle/>
          <a:p>
            <a:r>
              <a:rPr lang="ru-RU" sz="3200" dirty="0"/>
              <a:t>уяснение уголовного законодательства России с позиции соответствия современной криминологической обстановки в стране и прогноза её изменений в будущем</a:t>
            </a:r>
          </a:p>
          <a:p>
            <a:r>
              <a:rPr lang="ru-RU" sz="3200" dirty="0"/>
              <a:t>усвоение криминологических оснований уголовно-правовых запретов </a:t>
            </a:r>
          </a:p>
          <a:p>
            <a:r>
              <a:rPr lang="ru-RU" sz="3200" dirty="0"/>
              <a:t>формирование у обучающихся практических умений по проведению криминологической экспертизы нормативно-правовых актов и их проектов</a:t>
            </a:r>
          </a:p>
          <a:p>
            <a:r>
              <a:rPr lang="ru-RU" sz="3200" dirty="0"/>
              <a:t>выработка основных навыков по разработке и совершенствованию текстов конкретных уголовно-правовых норм, а также практических рекомендаций по эффективному правоприменению имеющихся уголовно-правовых средств противодействия преступности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algn="just"/>
            <a:r>
              <a:rPr lang="ru-RU" dirty="0"/>
              <a:t>обучающиеся направления подготовки 40.04.01 Юриспруденция:</a:t>
            </a:r>
          </a:p>
          <a:p>
            <a:pPr algn="just">
              <a:buFontTx/>
              <a:buChar char="-"/>
            </a:pPr>
            <a:r>
              <a:rPr lang="ru-RU" dirty="0"/>
              <a:t>профиль «Уголовное законодательство России и его реализация».</a:t>
            </a:r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7842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379" y="4705164"/>
            <a:ext cx="6481590" cy="1672219"/>
          </a:xfrm>
        </p:spPr>
        <p:txBody>
          <a:bodyPr>
            <a:normAutofit/>
          </a:bodyPr>
          <a:lstStyle/>
          <a:p>
            <a:r>
              <a:rPr lang="ru-RU" dirty="0"/>
              <a:t>Методологические основы проведения криминологической экспертизы уголовного законодательства и иных нормативно-правовых актов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928" y="4972889"/>
            <a:ext cx="1844638" cy="1445352"/>
          </a:xfrm>
          <a:prstGeom prst="rect">
            <a:avLst/>
          </a:prstGeom>
        </p:spPr>
      </p:pic>
      <p:sp>
        <p:nvSpPr>
          <p:cNvPr id="11" name="Объект 2">
            <a:extLst>
              <a:ext uri="{FF2B5EF4-FFF2-40B4-BE49-F238E27FC236}">
                <a16:creationId xmlns:a16="http://schemas.microsoft.com/office/drawing/2014/main" id="{0D320909-9F7F-4F17-8EAF-741F490DBA84}"/>
              </a:ext>
            </a:extLst>
          </p:cNvPr>
          <p:cNvSpPr txBox="1">
            <a:spLocks/>
          </p:cNvSpPr>
          <p:nvPr/>
        </p:nvSpPr>
        <p:spPr>
          <a:xfrm>
            <a:off x="573445" y="2013013"/>
            <a:ext cx="7886699" cy="2846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ru-RU" dirty="0"/>
              <a:t>Уголовное законодательство</a:t>
            </a:r>
          </a:p>
          <a:p>
            <a:pPr fontAlgn="auto">
              <a:spcAft>
                <a:spcPts val="0"/>
              </a:spcAft>
            </a:pPr>
            <a:r>
              <a:rPr lang="ru-RU" dirty="0"/>
              <a:t>Криминологические основания криминализации, декриминализации и </a:t>
            </a:r>
            <a:r>
              <a:rPr lang="ru-RU" dirty="0" err="1"/>
              <a:t>пенализации</a:t>
            </a:r>
            <a:endParaRPr lang="ru-RU" dirty="0"/>
          </a:p>
          <a:p>
            <a:pPr fontAlgn="auto">
              <a:spcAft>
                <a:spcPts val="0"/>
              </a:spcAft>
            </a:pPr>
            <a:r>
              <a:rPr lang="ru-RU" dirty="0"/>
              <a:t>Современные технологии криминологического анализа</a:t>
            </a:r>
          </a:p>
        </p:txBody>
      </p:sp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687210"/>
          </a:xfrm>
        </p:spPr>
        <p:txBody>
          <a:bodyPr>
            <a:normAutofit fontScale="90000"/>
          </a:bodyPr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707514"/>
            <a:ext cx="7886700" cy="4450656"/>
          </a:xfrm>
        </p:spPr>
        <p:txBody>
          <a:bodyPr>
            <a:normAutofit fontScale="92500"/>
          </a:bodyPr>
          <a:lstStyle/>
          <a:p>
            <a:pPr marR="39370" indent="0" algn="just" fontAlgn="base">
              <a:lnSpc>
                <a:spcPct val="115000"/>
              </a:lnSpc>
              <a:spcAft>
                <a:spcPts val="1000"/>
              </a:spcAft>
              <a:buNone/>
              <a:tabLst>
                <a:tab pos="174625" algn="l"/>
              </a:tabLs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Тема 1. Криминология как основа уголовно-правовой борьбы с преступностью.</a:t>
            </a:r>
          </a:p>
          <a:p>
            <a:pPr marR="39370" indent="0" algn="just" fontAlgn="base">
              <a:lnSpc>
                <a:spcPct val="115000"/>
              </a:lnSpc>
              <a:spcAft>
                <a:spcPts val="1000"/>
              </a:spcAft>
              <a:buNone/>
              <a:tabLst>
                <a:tab pos="174625" algn="l"/>
              </a:tabLs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Тема 2. Общая характеристика криминологических оснований норм уголовного права.</a:t>
            </a:r>
          </a:p>
          <a:p>
            <a:pPr marR="39370" indent="0" algn="just" fontAlgn="base">
              <a:lnSpc>
                <a:spcPct val="115000"/>
              </a:lnSpc>
              <a:spcAft>
                <a:spcPts val="1000"/>
              </a:spcAft>
              <a:buNone/>
              <a:tabLst>
                <a:tab pos="174625" algn="l"/>
              </a:tabLs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Тема 3. Криминологические основания криминализации и декриминализации.</a:t>
            </a:r>
          </a:p>
          <a:p>
            <a:pPr marR="39370" indent="0" algn="just" fontAlgn="base">
              <a:lnSpc>
                <a:spcPct val="115000"/>
              </a:lnSpc>
              <a:spcAft>
                <a:spcPts val="1000"/>
              </a:spcAft>
              <a:buNone/>
              <a:tabLst>
                <a:tab pos="174625" algn="l"/>
              </a:tabLs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Тема 4. Криминологические аспекты понятия преступления и характеристики элементов состава преступления.</a:t>
            </a:r>
          </a:p>
          <a:p>
            <a:pPr marR="39370" indent="0" algn="just" fontAlgn="base">
              <a:lnSpc>
                <a:spcPct val="115000"/>
              </a:lnSpc>
              <a:spcAft>
                <a:spcPts val="1000"/>
              </a:spcAft>
              <a:buNone/>
              <a:tabLst>
                <a:tab pos="174625" algn="l"/>
              </a:tabLs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Тема 5. Криминологические основания отдельных институтов Общей части уголовного права.</a:t>
            </a:r>
          </a:p>
          <a:p>
            <a:pPr marR="39370" indent="0" algn="just" fontAlgn="base">
              <a:lnSpc>
                <a:spcPct val="115000"/>
              </a:lnSpc>
              <a:spcAft>
                <a:spcPts val="1000"/>
              </a:spcAft>
              <a:buNone/>
              <a:tabLst>
                <a:tab pos="174625" algn="l"/>
              </a:tabLs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Тема 6. Криминологическая обоснованность норм уголовного права, регулирующих индивидуализацию уголовной ответственности и наказания.</a:t>
            </a:r>
          </a:p>
          <a:p>
            <a:pPr marR="39370" indent="0" algn="just" fontAlgn="base">
              <a:lnSpc>
                <a:spcPct val="115000"/>
              </a:lnSpc>
              <a:spcAft>
                <a:spcPts val="1000"/>
              </a:spcAft>
              <a:buNone/>
              <a:tabLst>
                <a:tab pos="174625" algn="l"/>
              </a:tabLs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Тема 7. Криминологическая обоснованность некоторых институтов и норм Особенной части уголовного законодательства.</a:t>
            </a:r>
          </a:p>
          <a:p>
            <a:pPr marL="17780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Тема 8. Криминологическая экспертиза уголовного законодательства.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/>
              <a:t>Теоретические опросы</a:t>
            </a:r>
          </a:p>
          <a:p>
            <a:r>
              <a:rPr lang="ru-RU" dirty="0"/>
              <a:t>Изучение практических аспектов деятельности правоохранительных органов</a:t>
            </a:r>
          </a:p>
          <a:p>
            <a:r>
              <a:rPr lang="ru-RU" dirty="0"/>
              <a:t>Творческие задания</a:t>
            </a:r>
          </a:p>
          <a:p>
            <a:r>
              <a:rPr lang="ru-RU" dirty="0"/>
              <a:t>Рефераты и доклады</a:t>
            </a:r>
          </a:p>
          <a:p>
            <a:r>
              <a:rPr lang="ru-RU" dirty="0"/>
              <a:t>Круглые столы</a:t>
            </a:r>
          </a:p>
          <a:p>
            <a:r>
              <a:rPr lang="ru-RU" dirty="0" err="1"/>
              <a:t>Практикоориентированные</a:t>
            </a:r>
            <a:r>
              <a:rPr lang="ru-RU" dirty="0"/>
              <a:t> задачи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670" y="5048250"/>
            <a:ext cx="1980120" cy="148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algn="just"/>
            <a:r>
              <a:rPr lang="ru-RU" dirty="0"/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/>
              <a:t>Уголовная ответственность и ее реализация;</a:t>
            </a:r>
          </a:p>
          <a:p>
            <a:pPr algn="just"/>
            <a:r>
              <a:rPr lang="ru-RU" dirty="0"/>
              <a:t>Проблемы квалификации преступлений.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546" y="5142014"/>
            <a:ext cx="1944244" cy="134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384675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Получение навыков по применению норм уголовного законодательства в конкретных практических ситуациях;</a:t>
            </a:r>
          </a:p>
          <a:p>
            <a:pPr algn="just"/>
            <a:r>
              <a:rPr lang="ru-RU" dirty="0"/>
              <a:t>Овладение навыками уголовного правотворчества;</a:t>
            </a:r>
          </a:p>
          <a:p>
            <a:pPr algn="just"/>
            <a:r>
              <a:rPr lang="ru-RU"/>
              <a:t>Умение консультировать лиц</a:t>
            </a:r>
            <a:r>
              <a:rPr lang="ru-RU" dirty="0"/>
              <a:t>, испытывающих потребность в разъяснении норм уголовного законодательства.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1611</TotalTime>
  <Words>335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Roboto Medium</vt:lpstr>
      <vt:lpstr>Times New Roman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ms16087</cp:lastModifiedBy>
  <cp:revision>145</cp:revision>
  <dcterms:created xsi:type="dcterms:W3CDTF">2020-12-02T14:35:45Z</dcterms:created>
  <dcterms:modified xsi:type="dcterms:W3CDTF">2022-02-13T16:27:07Z</dcterms:modified>
</cp:coreProperties>
</file>